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4"/>
  </p:sldMasterIdLst>
  <p:notesMasterIdLst>
    <p:notesMasterId r:id="rId21"/>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solidFill>
          <a:schemeClr val="tx1">
            <a:lumMod val="75000"/>
          </a:schemeClr>
        </a:solid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5">
          <a:lumMod val="7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tyle>
          <a:lnRef idx="1">
            <a:schemeClr val="dk1"/>
          </a:lnRef>
          <a:fillRef idx="2">
            <a:schemeClr val="dk1"/>
          </a:fillRef>
          <a:effectRef idx="1">
            <a:schemeClr val="dk1"/>
          </a:effectRef>
          <a:fontRef idx="minor">
            <a:schemeClr val="dk1"/>
          </a:fontRef>
        </dgm:style>
      </dgm:prSe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tyle>
          <a:lnRef idx="1">
            <a:schemeClr val="dk1"/>
          </a:lnRef>
          <a:fillRef idx="2">
            <a:schemeClr val="dk1"/>
          </a:fillRef>
          <a:effectRef idx="1">
            <a:schemeClr val="dk1"/>
          </a:effectRef>
          <a:fontRef idx="minor">
            <a:schemeClr val="dk1"/>
          </a:fontRef>
        </dgm:style>
      </dgm:prSe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tyle>
          <a:lnRef idx="1">
            <a:schemeClr val="dk1"/>
          </a:lnRef>
          <a:fillRef idx="2">
            <a:schemeClr val="dk1"/>
          </a:fillRef>
          <a:effectRef idx="1">
            <a:schemeClr val="dk1"/>
          </a:effectRef>
          <a:fontRef idx="minor">
            <a:schemeClr val="dk1"/>
          </a:fontRef>
        </dgm:style>
      </dgm:prSe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dirty="0"/>
            <a:t>Models Used</a:t>
          </a:r>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1">
          <a:gsLst>
            <a:gs pos="0">
              <a:schemeClr val="dk1">
                <a:tint val="62000"/>
                <a:hueMod val="94000"/>
                <a:satMod val="140000"/>
                <a:lumMod val="110000"/>
              </a:schemeClr>
            </a:gs>
            <a:gs pos="100000">
              <a:schemeClr val="dk1">
                <a:tint val="84000"/>
                <a:satMod val="160000"/>
              </a:schemeClr>
            </a:gs>
          </a:gsLst>
          <a:lin ang="5400000" scaled="0"/>
        </a:gradFill>
        <a:ln w="9525" cap="rnd" cmpd="sng" algn="ctr">
          <a:solidFill>
            <a:schemeClr val="dk1">
              <a:tint val="76000"/>
              <a:alpha val="60000"/>
              <a:hueMod val="94000"/>
            </a:schemeClr>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hueMod val="94000"/>
                <a:satMod val="130000"/>
                <a:lumMod val="128000"/>
              </a:schemeClr>
            </a:gs>
            <a:gs pos="100000">
              <a:schemeClr val="accent1">
                <a:tint val="60000"/>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1">
          <a:gsLst>
            <a:gs pos="0">
              <a:schemeClr val="dk1">
                <a:tint val="62000"/>
                <a:hueMod val="94000"/>
                <a:satMod val="140000"/>
                <a:lumMod val="110000"/>
              </a:schemeClr>
            </a:gs>
            <a:gs pos="100000">
              <a:schemeClr val="dk1">
                <a:tint val="84000"/>
                <a:satMod val="160000"/>
              </a:schemeClr>
            </a:gs>
          </a:gsLst>
          <a:lin ang="5400000" scaled="0"/>
        </a:gradFill>
        <a:ln w="9525" cap="rnd" cmpd="sng" algn="ctr">
          <a:solidFill>
            <a:schemeClr val="dk1">
              <a:tint val="76000"/>
              <a:alpha val="60000"/>
              <a:hueMod val="94000"/>
            </a:schemeClr>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hueMod val="94000"/>
                <a:satMod val="130000"/>
                <a:lumMod val="128000"/>
              </a:schemeClr>
            </a:gs>
            <a:gs pos="100000">
              <a:schemeClr val="accent1">
                <a:tint val="60000"/>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1">
          <a:gsLst>
            <a:gs pos="0">
              <a:schemeClr val="dk1">
                <a:tint val="62000"/>
                <a:hueMod val="94000"/>
                <a:satMod val="140000"/>
                <a:lumMod val="110000"/>
              </a:schemeClr>
            </a:gs>
            <a:gs pos="100000">
              <a:schemeClr val="dk1">
                <a:tint val="84000"/>
                <a:satMod val="160000"/>
              </a:schemeClr>
            </a:gs>
          </a:gsLst>
          <a:lin ang="5400000" scaled="0"/>
        </a:gradFill>
        <a:ln w="9525" cap="rnd" cmpd="sng" algn="ctr">
          <a:solidFill>
            <a:schemeClr val="dk1">
              <a:tint val="76000"/>
              <a:alpha val="60000"/>
              <a:hueMod val="94000"/>
            </a:schemeClr>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Models Used</a:t>
          </a:r>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02-10-2023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8263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10/2/2023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119450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423073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490296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907517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48699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10/2/2023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359718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77375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06564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10/2/2023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254803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4102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3891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5034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72543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909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777755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28418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276">
              <a:srgbClr val="C1DCFC"/>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D291B17-9318-49DB-B28B-6E5994AE9581}" type="datetime1">
              <a:rPr lang="en-US" smtClean="0"/>
              <a:t>10/2/2023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804620780"/>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nikhilkarnati987n@gmail.com"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ikhil-karnati-987/ibmskillbuildproject" TargetMode="External"/><Relationship Id="rId2" Type="http://schemas.openxmlformats.org/officeDocument/2006/relationships/hyperlink" Target="https://colab.research.google.com/drive/1TRADS08UI3-bX3IqoofORyy4s1ycML50?usp=shar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333413" y="465667"/>
            <a:ext cx="10993549" cy="627187"/>
          </a:xfrm>
        </p:spPr>
        <p:txBody>
          <a:bodyPr>
            <a:noAutofit/>
          </a:bodyPr>
          <a:lstStyle/>
          <a:p>
            <a:r>
              <a:rPr lang="en-GB" sz="4000" b="1" u="sng" dirty="0">
                <a:solidFill>
                  <a:schemeClr val="accent1">
                    <a:lumMod val="75000"/>
                  </a:schemeClr>
                </a:solidFill>
              </a:rPr>
              <a:t>Student Details</a:t>
            </a:r>
            <a:endParaRPr lang="en-US" sz="4000" b="1" u="sng" dirty="0">
              <a:solidFill>
                <a:schemeClr val="accent1">
                  <a:lumMod val="75000"/>
                </a:schemeClr>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65666" y="1112054"/>
            <a:ext cx="8744601" cy="2716996"/>
          </a:xfrm>
        </p:spPr>
        <p:txBody>
          <a:bodyPr>
            <a:normAutofit fontScale="62500" lnSpcReduction="20000"/>
          </a:bodyPr>
          <a:lstStyle/>
          <a:p>
            <a:r>
              <a:rPr lang="en-GB" sz="2600" cap="none" dirty="0">
                <a:solidFill>
                  <a:schemeClr val="bg1"/>
                </a:solidFill>
                <a:latin typeface="Google Sans"/>
              </a:rPr>
              <a:t>Name: Nikhil Karnati</a:t>
            </a:r>
          </a:p>
          <a:p>
            <a:r>
              <a:rPr lang="en-GB" sz="2600" cap="none" dirty="0">
                <a:solidFill>
                  <a:schemeClr val="bg1"/>
                </a:solidFill>
                <a:latin typeface="Google Sans"/>
              </a:rPr>
              <a:t>Email Id: </a:t>
            </a:r>
            <a:r>
              <a:rPr lang="en-GB" sz="2600" cap="none" dirty="0">
                <a:solidFill>
                  <a:schemeClr val="bg1"/>
                </a:solidFill>
                <a:latin typeface="Google Sans"/>
                <a:hlinkClick r:id="rId2"/>
              </a:rPr>
              <a:t>nikhilkarnati987n@gmail.com</a:t>
            </a:r>
            <a:endParaRPr lang="en-GB" sz="2600" cap="none" dirty="0">
              <a:solidFill>
                <a:schemeClr val="bg1"/>
              </a:solidFill>
              <a:latin typeface="Google Sans"/>
            </a:endParaRPr>
          </a:p>
          <a:p>
            <a:r>
              <a:rPr lang="en-GB" sz="2600" cap="none" dirty="0">
                <a:solidFill>
                  <a:schemeClr val="bg1"/>
                </a:solidFill>
                <a:latin typeface="Google Sans"/>
              </a:rPr>
              <a:t>College Name: Sri Venkateswara College Of Engineering and Technology(Autonomous),Chittoor </a:t>
            </a:r>
          </a:p>
          <a:p>
            <a:r>
              <a:rPr lang="en-GB" sz="2600" cap="none" dirty="0">
                <a:solidFill>
                  <a:schemeClr val="bg1"/>
                </a:solidFill>
                <a:latin typeface="Google Sans"/>
              </a:rPr>
              <a:t>College State: Andhra Pradesh</a:t>
            </a:r>
          </a:p>
          <a:p>
            <a:r>
              <a:rPr lang="en-GB" sz="2600" cap="none" dirty="0">
                <a:solidFill>
                  <a:schemeClr val="bg1"/>
                </a:solidFill>
                <a:latin typeface="Google Sans"/>
              </a:rPr>
              <a:t>Domain: Artificial Intelligence</a:t>
            </a:r>
          </a:p>
          <a:p>
            <a:r>
              <a:rPr lang="en-GB" sz="2600" cap="none" dirty="0">
                <a:solidFill>
                  <a:schemeClr val="bg1"/>
                </a:solidFill>
                <a:latin typeface="Google Sans"/>
              </a:rPr>
              <a:t>Internship Start Date: 18 Aug 2023</a:t>
            </a:r>
          </a:p>
          <a:p>
            <a:r>
              <a:rPr lang="en-GB" sz="2600" cap="none" dirty="0">
                <a:solidFill>
                  <a:schemeClr val="bg1"/>
                </a:solidFill>
                <a:latin typeface="Google Sans"/>
              </a:rPr>
              <a:t>Internship End Date: 30 Aug 2023</a:t>
            </a:r>
          </a:p>
          <a:p>
            <a:r>
              <a:rPr lang="en-GB" sz="2600" dirty="0">
                <a:solidFill>
                  <a:schemeClr val="bg1"/>
                </a:solidFill>
                <a:latin typeface="Google Sans"/>
              </a:rPr>
              <a:t>AICTE Student ID: STU611cc7eb2381a1629276139</a:t>
            </a:r>
            <a:endParaRPr lang="en-GB" sz="2600" cap="none" dirty="0">
              <a:solidFill>
                <a:schemeClr val="bg1"/>
              </a:solidFill>
              <a:latin typeface="Google Sans"/>
            </a:endParaRPr>
          </a:p>
          <a:p>
            <a:endParaRPr lang="en-GB" cap="none" dirty="0">
              <a:solidFill>
                <a:schemeClr val="bg1"/>
              </a:solidFill>
              <a:latin typeface="Google Sans"/>
            </a:endParaRPr>
          </a:p>
          <a:p>
            <a:endParaRPr lang="en-GB" cap="none" dirty="0">
              <a:solidFill>
                <a:schemeClr val="bg1"/>
              </a:solidFill>
              <a:latin typeface="Google Sans"/>
            </a:endParaRPr>
          </a:p>
          <a:p>
            <a:endParaRPr lang="en-GB" cap="none" dirty="0">
              <a:solidFill>
                <a:schemeClr val="bg1"/>
              </a:solidFill>
              <a:latin typeface="Google Sans"/>
            </a:endParaRPr>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5666" y="3848250"/>
            <a:ext cx="11260667" cy="2568863"/>
          </a:xfrm>
          <a:prstGeom prst="rect">
            <a:avLst/>
          </a:prstGeom>
        </p:spPr>
      </p:pic>
      <p:pic>
        <p:nvPicPr>
          <p:cNvPr id="5" name="Picture 4">
            <a:extLst>
              <a:ext uri="{FF2B5EF4-FFF2-40B4-BE49-F238E27FC236}">
                <a16:creationId xmlns:a16="http://schemas.microsoft.com/office/drawing/2014/main" id="{DE7AD0D9-FD38-15AD-6C78-F08F6D6FA0F8}"/>
              </a:ext>
            </a:extLst>
          </p:cNvPr>
          <p:cNvPicPr>
            <a:picLocks noChangeAspect="1"/>
          </p:cNvPicPr>
          <p:nvPr/>
        </p:nvPicPr>
        <p:blipFill>
          <a:blip r:embed="rId4"/>
          <a:stretch>
            <a:fillRect/>
          </a:stretch>
        </p:blipFill>
        <p:spPr>
          <a:xfrm>
            <a:off x="9488506" y="752633"/>
            <a:ext cx="1630208" cy="2281897"/>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a:bodyPr>
          <a:lstStyle/>
          <a:p>
            <a:r>
              <a:rPr lang="en-GB" b="1" u="sng" dirty="0">
                <a:solidFill>
                  <a:schemeClr val="bg1"/>
                </a:solidFill>
              </a:rPr>
              <a:t>MODELLING</a:t>
            </a:r>
            <a:endParaRPr lang="en-US" b="1" u="sng" dirty="0">
              <a:solidFill>
                <a:schemeClr val="bg1"/>
              </a:solidFill>
            </a:endParaRPr>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8" name="Picture 7">
            <a:extLst>
              <a:ext uri="{FF2B5EF4-FFF2-40B4-BE49-F238E27FC236}">
                <a16:creationId xmlns:a16="http://schemas.microsoft.com/office/drawing/2014/main" id="{D9D0A949-88E5-253A-6EA0-E6090A7053D6}"/>
              </a:ext>
            </a:extLst>
          </p:cNvPr>
          <p:cNvPicPr>
            <a:picLocks noChangeAspect="1"/>
          </p:cNvPicPr>
          <p:nvPr/>
        </p:nvPicPr>
        <p:blipFill>
          <a:blip r:embed="rId2"/>
          <a:stretch>
            <a:fillRect/>
          </a:stretch>
        </p:blipFill>
        <p:spPr>
          <a:xfrm>
            <a:off x="2075462" y="3086125"/>
            <a:ext cx="6291297" cy="3436595"/>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a:bodyPr>
          <a:lstStyle/>
          <a:p>
            <a:r>
              <a:rPr lang="en-GB" b="1" u="sng" dirty="0">
                <a:solidFill>
                  <a:schemeClr val="bg1"/>
                </a:solidFill>
              </a:rPr>
              <a:t>MODELLING</a:t>
            </a:r>
            <a:endParaRPr lang="en-US" b="1" u="sng" dirty="0">
              <a:solidFill>
                <a:schemeClr val="bg1"/>
              </a:solidFill>
            </a:endParaRPr>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6" name="Picture 5">
            <a:extLst>
              <a:ext uri="{FF2B5EF4-FFF2-40B4-BE49-F238E27FC236}">
                <a16:creationId xmlns:a16="http://schemas.microsoft.com/office/drawing/2014/main" id="{38BC37D1-BE19-84B2-DF2B-984D9B3E0C78}"/>
              </a:ext>
            </a:extLst>
          </p:cNvPr>
          <p:cNvPicPr>
            <a:picLocks noChangeAspect="1"/>
          </p:cNvPicPr>
          <p:nvPr/>
        </p:nvPicPr>
        <p:blipFill>
          <a:blip r:embed="rId2"/>
          <a:stretch>
            <a:fillRect/>
          </a:stretch>
        </p:blipFill>
        <p:spPr>
          <a:xfrm>
            <a:off x="1531794" y="2429338"/>
            <a:ext cx="8404685" cy="4200062"/>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a:bodyPr>
          <a:lstStyle/>
          <a:p>
            <a:r>
              <a:rPr lang="en-GB" b="1" u="sng" dirty="0">
                <a:solidFill>
                  <a:schemeClr val="bg1"/>
                </a:solidFill>
              </a:rPr>
              <a:t>MODELLING</a:t>
            </a:r>
            <a:endParaRPr lang="en-US" b="1" u="sng" dirty="0">
              <a:solidFill>
                <a:schemeClr val="bg1"/>
              </a:solidFill>
            </a:endParaRPr>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7" name="Picture 6">
            <a:extLst>
              <a:ext uri="{FF2B5EF4-FFF2-40B4-BE49-F238E27FC236}">
                <a16:creationId xmlns:a16="http://schemas.microsoft.com/office/drawing/2014/main" id="{5C8F8EC0-7714-0C13-2A59-AA45203A7DC7}"/>
              </a:ext>
            </a:extLst>
          </p:cNvPr>
          <p:cNvPicPr>
            <a:picLocks noChangeAspect="1"/>
          </p:cNvPicPr>
          <p:nvPr/>
        </p:nvPicPr>
        <p:blipFill>
          <a:blip r:embed="rId2"/>
          <a:stretch>
            <a:fillRect/>
          </a:stretch>
        </p:blipFill>
        <p:spPr>
          <a:xfrm>
            <a:off x="1371600" y="2175729"/>
            <a:ext cx="8269658" cy="4343251"/>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normAutofit/>
          </a:bodyPr>
          <a:lstStyle/>
          <a:p>
            <a:r>
              <a:rPr lang="en-GB" b="1" u="sng" dirty="0">
                <a:solidFill>
                  <a:schemeClr val="bg1"/>
                </a:solidFill>
              </a:rPr>
              <a:t>Model Performance</a:t>
            </a:r>
            <a:endParaRPr lang="en-US" b="1" u="sng" dirty="0">
              <a:solidFill>
                <a:schemeClr val="bg1"/>
              </a:solidFill>
            </a:endParaRPr>
          </a:p>
        </p:txBody>
      </p:sp>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43472447"/>
              </p:ext>
            </p:extLst>
          </p:nvPr>
        </p:nvGraphicFramePr>
        <p:xfrm>
          <a:off x="1659056" y="1792600"/>
          <a:ext cx="8578321" cy="43406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normAutofit/>
          </a:bodyPr>
          <a:lstStyle/>
          <a:p>
            <a:r>
              <a:rPr lang="en-GB" b="1" u="sng" dirty="0">
                <a:solidFill>
                  <a:schemeClr val="bg1"/>
                </a:solidFill>
              </a:rPr>
              <a:t>Results</a:t>
            </a:r>
            <a:endParaRPr lang="en-US" b="1" u="sng"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33408" y="1759539"/>
            <a:ext cx="10859431" cy="4003086"/>
          </a:xfrm>
        </p:spPr>
        <p:txBody>
          <a:bodyPr>
            <a:normAutofit/>
          </a:bodyPr>
          <a:lstStyle/>
          <a:p>
            <a:r>
              <a:rPr lang="en-GB" sz="1800" b="0" dirty="0">
                <a:solidFill>
                  <a:schemeClr val="bg1"/>
                </a:solidFill>
                <a:effectLst/>
              </a:rPr>
              <a:t>Extra Trees Classifier Algorithm is the best algorithm amongst all the algorithm used for this dataset with the highest accuracy score of 81%</a:t>
            </a:r>
          </a:p>
          <a:p>
            <a:r>
              <a:rPr lang="en-GB" sz="1800" dirty="0">
                <a:solidFill>
                  <a:schemeClr val="bg1"/>
                </a:solidFill>
              </a:rPr>
              <a:t>The model was accurate to predict the results for different inputs.</a:t>
            </a:r>
            <a:endParaRPr lang="en-GB" sz="1800" b="0" dirty="0">
              <a:solidFill>
                <a:schemeClr val="bg1"/>
              </a:solidFill>
              <a:effectLst/>
            </a:endParaRPr>
          </a:p>
          <a:p>
            <a:r>
              <a:rPr lang="en-GB" sz="1800" b="0" dirty="0" err="1">
                <a:solidFill>
                  <a:schemeClr val="bg1"/>
                </a:solidFill>
                <a:effectLst/>
              </a:rPr>
              <a:t>KNeighbours</a:t>
            </a:r>
            <a:r>
              <a:rPr lang="en-GB" sz="1800" b="0" dirty="0">
                <a:solidFill>
                  <a:schemeClr val="bg1"/>
                </a:solidFill>
                <a:effectLst/>
              </a:rPr>
              <a:t> Classifier Algorithm is the worst algorithm amongst all the algorithm used for this dataset with the lowest accuracy score of 67.5%.</a:t>
            </a:r>
          </a:p>
          <a:p>
            <a:endParaRPr lang="en-US" dirty="0">
              <a:solidFill>
                <a:schemeClr val="bg1"/>
              </a:solidFill>
            </a:endParaRPr>
          </a:p>
        </p:txBody>
      </p:sp>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9" y="526651"/>
            <a:ext cx="11029616" cy="655056"/>
          </a:xfrm>
        </p:spPr>
        <p:txBody>
          <a:bodyPr anchor="ctr">
            <a:noAutofit/>
          </a:bodyPr>
          <a:lstStyle/>
          <a:p>
            <a:r>
              <a:rPr lang="en-GB" sz="4000" b="1" u="sng" dirty="0">
                <a:solidFill>
                  <a:schemeClr val="bg1"/>
                </a:solidFill>
              </a:rPr>
              <a:t>links</a:t>
            </a:r>
            <a:endParaRPr lang="en-US" sz="4000" b="1" u="sng" dirty="0">
              <a:solidFill>
                <a:schemeClr val="bg1"/>
              </a:solidFill>
            </a:endParaRPr>
          </a:p>
        </p:txBody>
      </p:sp>
      <p:sp>
        <p:nvSpPr>
          <p:cNvPr id="3" name="TextBox 2">
            <a:extLst>
              <a:ext uri="{FF2B5EF4-FFF2-40B4-BE49-F238E27FC236}">
                <a16:creationId xmlns:a16="http://schemas.microsoft.com/office/drawing/2014/main" id="{19F232EF-CF27-A79C-E89F-D6757C57B659}"/>
              </a:ext>
            </a:extLst>
          </p:cNvPr>
          <p:cNvSpPr txBox="1"/>
          <p:nvPr/>
        </p:nvSpPr>
        <p:spPr>
          <a:xfrm>
            <a:off x="676275" y="1781174"/>
            <a:ext cx="9620250" cy="2862322"/>
          </a:xfrm>
          <a:prstGeom prst="rect">
            <a:avLst/>
          </a:prstGeom>
          <a:noFill/>
        </p:spPr>
        <p:txBody>
          <a:bodyPr wrap="square" rtlCol="0">
            <a:spAutoFit/>
          </a:bodyPr>
          <a:lstStyle/>
          <a:p>
            <a:r>
              <a:rPr lang="en-IN" sz="2400" b="1" u="sng" dirty="0">
                <a:solidFill>
                  <a:schemeClr val="accent4">
                    <a:lumMod val="75000"/>
                  </a:schemeClr>
                </a:solidFill>
              </a:rPr>
              <a:t>GOOGLE COLAB </a:t>
            </a:r>
            <a:r>
              <a:rPr lang="en-IN" sz="2400" b="1" dirty="0">
                <a:solidFill>
                  <a:schemeClr val="accent4">
                    <a:lumMod val="75000"/>
                  </a:schemeClr>
                </a:solidFill>
              </a:rPr>
              <a:t>: </a:t>
            </a:r>
            <a:r>
              <a:rPr lang="en-IN" dirty="0">
                <a:solidFill>
                  <a:schemeClr val="accent4">
                    <a:lumMod val="75000"/>
                  </a:schemeClr>
                </a:solidFill>
                <a:hlinkClick r:id="rId2"/>
              </a:rPr>
              <a:t>https://colab.research.google.com/drive/1TRADS08UI3-bX3IqoofORyy4s1ycML50?usp=sharing</a:t>
            </a:r>
            <a:endParaRPr lang="en-IN" dirty="0">
              <a:solidFill>
                <a:schemeClr val="accent4">
                  <a:lumMod val="75000"/>
                </a:schemeClr>
              </a:solidFill>
            </a:endParaRPr>
          </a:p>
          <a:p>
            <a:endParaRPr lang="en-IN" dirty="0">
              <a:solidFill>
                <a:schemeClr val="accent4">
                  <a:lumMod val="75000"/>
                </a:schemeClr>
              </a:solidFill>
            </a:endParaRPr>
          </a:p>
          <a:p>
            <a:endParaRPr lang="en-IN" sz="2400" dirty="0">
              <a:solidFill>
                <a:schemeClr val="accent4">
                  <a:lumMod val="75000"/>
                </a:schemeClr>
              </a:solidFill>
            </a:endParaRPr>
          </a:p>
          <a:p>
            <a:endParaRPr lang="en-IN" sz="2400" dirty="0">
              <a:solidFill>
                <a:schemeClr val="accent4">
                  <a:lumMod val="75000"/>
                </a:schemeClr>
              </a:solidFill>
            </a:endParaRPr>
          </a:p>
          <a:p>
            <a:r>
              <a:rPr lang="en-IN" sz="2400" b="1" u="sng" dirty="0">
                <a:solidFill>
                  <a:schemeClr val="accent4">
                    <a:lumMod val="75000"/>
                  </a:schemeClr>
                </a:solidFill>
              </a:rPr>
              <a:t>GITHUB</a:t>
            </a:r>
            <a:r>
              <a:rPr lang="en-IN" sz="2400" dirty="0">
                <a:solidFill>
                  <a:schemeClr val="accent4">
                    <a:lumMod val="75000"/>
                  </a:schemeClr>
                </a:solidFill>
              </a:rPr>
              <a:t> : </a:t>
            </a:r>
          </a:p>
          <a:p>
            <a:r>
              <a:rPr lang="en-IN" dirty="0">
                <a:solidFill>
                  <a:schemeClr val="accent4">
                    <a:lumMod val="75000"/>
                  </a:schemeClr>
                </a:solidFill>
                <a:hlinkClick r:id="rId3"/>
              </a:rPr>
              <a:t>https://github.com/Nikhil-karnati-987/ibmskillbuildproject</a:t>
            </a:r>
            <a:endParaRPr lang="en-IN" dirty="0">
              <a:solidFill>
                <a:schemeClr val="accent4">
                  <a:lumMod val="75000"/>
                </a:schemeClr>
              </a:solidFill>
            </a:endParaRPr>
          </a:p>
          <a:p>
            <a:endParaRPr lang="en-IN" sz="2400" dirty="0">
              <a:solidFill>
                <a:schemeClr val="accent4">
                  <a:lumMod val="75000"/>
                </a:schemeClr>
              </a:solidFill>
            </a:endParaRPr>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2452688" y="2705725"/>
            <a:ext cx="7286624" cy="1446550"/>
          </a:xfrm>
          <a:prstGeom prst="rect">
            <a:avLst/>
          </a:prstGeom>
          <a:noFill/>
        </p:spPr>
        <p:txBody>
          <a:bodyPr wrap="square" rtlCol="0">
            <a:spAutoFit/>
          </a:bodyPr>
          <a:lstStyle/>
          <a:p>
            <a:r>
              <a:rPr lang="en-IN" sz="8800" u="sng"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1340" y="702155"/>
            <a:ext cx="11139468" cy="1371741"/>
          </a:xfrm>
        </p:spPr>
        <p:txBody>
          <a:bodyPr>
            <a:normAutofit/>
          </a:bodyPr>
          <a:lstStyle/>
          <a:p>
            <a:pPr algn="ctr"/>
            <a:r>
              <a:rPr lang="en-GB" sz="2800" b="1" u="sng" dirty="0">
                <a:solidFill>
                  <a:schemeClr val="bg1"/>
                </a:solidFill>
              </a:rPr>
              <a:t>Project title : sentiment analysis of Restaurant reviews</a:t>
            </a:r>
            <a:br>
              <a:rPr lang="en-GB" sz="2800" dirty="0">
                <a:solidFill>
                  <a:schemeClr val="bg1"/>
                </a:solidFill>
              </a:rPr>
            </a:br>
            <a:endParaRPr lang="en-US" sz="2800" dirty="0">
              <a:solidFill>
                <a:schemeClr val="bg1"/>
              </a:solidFill>
            </a:endParaRPr>
          </a:p>
        </p:txBody>
      </p:sp>
      <p:sp>
        <p:nvSpPr>
          <p:cNvPr id="4" name="TextBox 3">
            <a:extLst>
              <a:ext uri="{FF2B5EF4-FFF2-40B4-BE49-F238E27FC236}">
                <a16:creationId xmlns:a16="http://schemas.microsoft.com/office/drawing/2014/main" id="{8F86F434-3CF8-C7D2-9266-B0CB1718847D}"/>
              </a:ext>
            </a:extLst>
          </p:cNvPr>
          <p:cNvSpPr txBox="1"/>
          <p:nvPr/>
        </p:nvSpPr>
        <p:spPr>
          <a:xfrm>
            <a:off x="829495" y="2073896"/>
            <a:ext cx="10533010" cy="3231654"/>
          </a:xfrm>
          <a:prstGeom prst="rect">
            <a:avLst/>
          </a:prstGeom>
          <a:noFill/>
        </p:spPr>
        <p:txBody>
          <a:bodyPr wrap="square" rtlCol="0">
            <a:spAutoFit/>
          </a:bodyPr>
          <a:lstStyle/>
          <a:p>
            <a:r>
              <a:rPr lang="en-IN" sz="2400" b="1" u="sng" dirty="0">
                <a:solidFill>
                  <a:schemeClr val="bg1"/>
                </a:solidFill>
              </a:rPr>
              <a:t>PROBLEM STATEMENT:</a:t>
            </a:r>
          </a:p>
          <a:p>
            <a:endParaRPr lang="en-IN" dirty="0">
              <a:solidFill>
                <a:schemeClr val="bg1"/>
              </a:solidFill>
            </a:endParaRPr>
          </a:p>
          <a:p>
            <a:endParaRPr lang="en-IN" dirty="0">
              <a:solidFill>
                <a:schemeClr val="bg1"/>
              </a:solidFill>
            </a:endParaRPr>
          </a:p>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27901" y="897466"/>
            <a:ext cx="11029616" cy="601916"/>
          </a:xfrm>
        </p:spPr>
        <p:txBody>
          <a:bodyPr anchor="ctr">
            <a:normAutofit fontScale="90000"/>
          </a:bodyPr>
          <a:lstStyle/>
          <a:p>
            <a:r>
              <a:rPr lang="en-US" b="1" u="sng" dirty="0">
                <a:solidFill>
                  <a:schemeClr val="bg1"/>
                </a:solidFill>
              </a:rPr>
              <a:t>AGENDA</a:t>
            </a:r>
          </a:p>
        </p:txBody>
      </p:sp>
      <p:sp>
        <p:nvSpPr>
          <p:cNvPr id="9" name="TextBox 8">
            <a:extLst>
              <a:ext uri="{FF2B5EF4-FFF2-40B4-BE49-F238E27FC236}">
                <a16:creationId xmlns:a16="http://schemas.microsoft.com/office/drawing/2014/main" id="{7D3F92FE-AD02-2FF8-0BB3-0B7D1C4D14C3}"/>
              </a:ext>
            </a:extLst>
          </p:cNvPr>
          <p:cNvSpPr txBox="1"/>
          <p:nvPr/>
        </p:nvSpPr>
        <p:spPr>
          <a:xfrm>
            <a:off x="527901" y="1593130"/>
            <a:ext cx="10803117" cy="3416320"/>
          </a:xfrm>
          <a:prstGeom prst="rect">
            <a:avLst/>
          </a:prstGeom>
          <a:noFill/>
        </p:spPr>
        <p:txBody>
          <a:bodyPr wrap="square" rtlCol="0">
            <a:spAutoFit/>
          </a:bodyPr>
          <a:lstStyle/>
          <a:p>
            <a:endParaRPr lang="en-IN" dirty="0">
              <a:solidFill>
                <a:schemeClr val="bg1"/>
              </a:solidFill>
            </a:endParaRPr>
          </a:p>
          <a:p>
            <a:endParaRPr lang="en-IN" dirty="0">
              <a:solidFill>
                <a:schemeClr val="bg1"/>
              </a:solidFill>
            </a:endParaRPr>
          </a:p>
          <a:p>
            <a:endParaRPr lang="en-IN" dirty="0">
              <a:solidFill>
                <a:schemeClr val="bg1"/>
              </a:solidFill>
            </a:endParaRPr>
          </a:p>
          <a:p>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12514"/>
            <a:ext cx="11029616" cy="675413"/>
          </a:xfrm>
        </p:spPr>
        <p:txBody>
          <a:bodyPr anchor="ctr">
            <a:normAutofit/>
          </a:bodyPr>
          <a:lstStyle/>
          <a:p>
            <a:r>
              <a:rPr lang="en-US" b="1" u="sng" dirty="0">
                <a:solidFill>
                  <a:schemeClr val="bg1"/>
                </a:solidFill>
              </a:rPr>
              <a:t>Project Overview</a:t>
            </a:r>
          </a:p>
        </p:txBody>
      </p:sp>
      <p:sp>
        <p:nvSpPr>
          <p:cNvPr id="4" name="TextBox 3">
            <a:extLst>
              <a:ext uri="{FF2B5EF4-FFF2-40B4-BE49-F238E27FC236}">
                <a16:creationId xmlns:a16="http://schemas.microsoft.com/office/drawing/2014/main" id="{FFF48F89-9061-1039-C8C2-012C73A46ED4}"/>
              </a:ext>
            </a:extLst>
          </p:cNvPr>
          <p:cNvSpPr txBox="1"/>
          <p:nvPr/>
        </p:nvSpPr>
        <p:spPr>
          <a:xfrm>
            <a:off x="434419" y="1958986"/>
            <a:ext cx="10736344" cy="2769989"/>
          </a:xfrm>
          <a:prstGeom prst="rect">
            <a:avLst/>
          </a:prstGeom>
          <a:noFill/>
        </p:spPr>
        <p:txBody>
          <a:bodyPr wrap="square" rtlCol="0">
            <a:spAutoFit/>
          </a:bodyPr>
          <a:lstStyle/>
          <a:p>
            <a:pPr algn="just"/>
            <a:r>
              <a:rPr lang="en-GB"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r>
              <a:rPr lang="en-GB" sz="1600" i="0" dirty="0">
                <a:solidFill>
                  <a:schemeClr val="bg1"/>
                </a:solidFill>
                <a:effectLst/>
                <a:latin typeface="Google Sans"/>
              </a:rPr>
              <a:t>:</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1264423131"/>
              </p:ext>
            </p:extLst>
          </p:nvPr>
        </p:nvGraphicFramePr>
        <p:xfrm>
          <a:off x="1238832" y="4728975"/>
          <a:ext cx="7889998" cy="814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normAutofit fontScale="90000"/>
          </a:bodyPr>
          <a:lstStyle/>
          <a:p>
            <a:r>
              <a:rPr lang="en-US" b="1" u="sng" dirty="0">
                <a:solidFill>
                  <a:schemeClr val="bg1"/>
                </a:solidFill>
              </a:rPr>
              <a:t>users</a:t>
            </a:r>
          </a:p>
        </p:txBody>
      </p:sp>
      <p:sp>
        <p:nvSpPr>
          <p:cNvPr id="3" name="TextBox 2">
            <a:extLst>
              <a:ext uri="{FF2B5EF4-FFF2-40B4-BE49-F238E27FC236}">
                <a16:creationId xmlns:a16="http://schemas.microsoft.com/office/drawing/2014/main" id="{92E779ED-FCFC-84DF-D465-9E2D29CA9FE4}"/>
              </a:ext>
            </a:extLst>
          </p:cNvPr>
          <p:cNvSpPr txBox="1"/>
          <p:nvPr/>
        </p:nvSpPr>
        <p:spPr>
          <a:xfrm>
            <a:off x="626489" y="1399124"/>
            <a:ext cx="10808223" cy="3354765"/>
          </a:xfrm>
          <a:prstGeom prst="rect">
            <a:avLst/>
          </a:prstGeom>
          <a:noFill/>
        </p:spPr>
        <p:txBody>
          <a:bodyPr wrap="square" rtlCol="0">
            <a:spAutoFit/>
          </a:bodyPr>
          <a:lstStyle/>
          <a:p>
            <a:pPr algn="just"/>
            <a:endParaRPr lang="en-GB" sz="1600" b="0" i="0" dirty="0">
              <a:solidFill>
                <a:schemeClr val="bg1"/>
              </a:solidFill>
              <a:effectLst/>
              <a:latin typeface="Google Sans"/>
            </a:endParaRPr>
          </a:p>
          <a:p>
            <a:pPr algn="just"/>
            <a:r>
              <a:rPr lang="en-GB" b="0" i="0" dirty="0">
                <a:solidFill>
                  <a:schemeClr val="bg1"/>
                </a:solidFill>
                <a:effectLst/>
                <a:latin typeface="Google Sans"/>
              </a:rPr>
              <a:t>The users of the sentiment analysis of restaurant reviews project are:</a:t>
            </a:r>
          </a:p>
          <a:p>
            <a:pPr algn="just"/>
            <a:endParaRPr lang="en-GB" b="0" i="0" dirty="0">
              <a:solidFill>
                <a:schemeClr val="bg1"/>
              </a:solidFill>
              <a:effectLst/>
              <a:latin typeface="Google Sans"/>
            </a:endParaRPr>
          </a:p>
          <a:p>
            <a:pPr marL="285750" indent="-285750" algn="just">
              <a:buFont typeface="Arial" panose="020B0604020202020204" pitchFamily="34" charset="0"/>
              <a:buChar char="•"/>
            </a:pPr>
            <a:r>
              <a:rPr lang="en-GB"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dirty="0">
              <a:solidFill>
                <a:schemeClr val="bg1"/>
              </a:solidFill>
              <a:latin typeface="Google Sans"/>
            </a:endParaRPr>
          </a:p>
          <a:p>
            <a:pPr algn="just"/>
            <a:r>
              <a:rPr lang="en-GB"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sp>
        <p:nvSpPr>
          <p:cNvPr id="12" name="TextBox 11">
            <a:extLst>
              <a:ext uri="{FF2B5EF4-FFF2-40B4-BE49-F238E27FC236}">
                <a16:creationId xmlns:a16="http://schemas.microsoft.com/office/drawing/2014/main" id="{3F5304B3-BF4E-72BC-E1A1-AB816CF1A782}"/>
              </a:ext>
            </a:extLst>
          </p:cNvPr>
          <p:cNvSpPr txBox="1"/>
          <p:nvPr/>
        </p:nvSpPr>
        <p:spPr>
          <a:xfrm>
            <a:off x="878114" y="4880394"/>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u="sng"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730390" y="4896557"/>
            <a:ext cx="3903804" cy="1323439"/>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u="sng"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630351"/>
            <a:ext cx="11029616" cy="542182"/>
          </a:xfrm>
        </p:spPr>
        <p:txBody>
          <a:bodyPr anchor="ctr">
            <a:normAutofit fontScale="90000"/>
          </a:bodyPr>
          <a:lstStyle/>
          <a:p>
            <a:r>
              <a:rPr lang="en-US" b="1" u="sng" dirty="0">
                <a:solidFill>
                  <a:schemeClr val="bg1"/>
                </a:solidFill>
              </a:rPr>
              <a:t>Solution</a:t>
            </a:r>
          </a:p>
        </p:txBody>
      </p:sp>
      <p:sp>
        <p:nvSpPr>
          <p:cNvPr id="5" name="TextBox 4">
            <a:extLst>
              <a:ext uri="{FF2B5EF4-FFF2-40B4-BE49-F238E27FC236}">
                <a16:creationId xmlns:a16="http://schemas.microsoft.com/office/drawing/2014/main" id="{A0C6AC5D-1B96-C327-9421-11705E1832FA}"/>
              </a:ext>
            </a:extLst>
          </p:cNvPr>
          <p:cNvSpPr txBox="1"/>
          <p:nvPr/>
        </p:nvSpPr>
        <p:spPr>
          <a:xfrm>
            <a:off x="450629" y="1458245"/>
            <a:ext cx="11134913"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a:p>
            <a:pPr algn="just"/>
            <a:endParaRPr lang="en-IN" dirty="0">
              <a:solidFill>
                <a:schemeClr val="bg1"/>
              </a:solidFill>
            </a:endParaRP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a:p>
            <a:pPr algn="ctr"/>
            <a:endParaRPr lang="en-IN" dirty="0"/>
          </a:p>
          <a:p>
            <a:pPr algn="ctr"/>
            <a:r>
              <a:rPr lang="en-IN" dirty="0" err="1"/>
              <a:t>Positve</a:t>
            </a:r>
            <a:endParaRPr lang="en-IN" dirty="0"/>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448" y="3608566"/>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normAutofit fontScale="90000"/>
          </a:bodyPr>
          <a:lstStyle/>
          <a:p>
            <a:r>
              <a:rPr lang="en-US" b="1" u="sng" dirty="0">
                <a:solidFill>
                  <a:schemeClr val="bg1"/>
                </a:solidFill>
              </a:rPr>
              <a:t>Wow in system</a:t>
            </a:r>
          </a:p>
        </p:txBody>
      </p:sp>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544319"/>
            <a:ext cx="8873893" cy="627023"/>
          </a:xfrm>
        </p:spPr>
        <p:txBody>
          <a:bodyPr anchor="ctr">
            <a:normAutofit fontScale="90000"/>
          </a:bodyPr>
          <a:lstStyle/>
          <a:p>
            <a:r>
              <a:rPr lang="en-US" b="1" u="sng" dirty="0">
                <a:solidFill>
                  <a:schemeClr val="bg1"/>
                </a:solidFill>
              </a:rPr>
              <a:t>Modelling</a:t>
            </a:r>
          </a:p>
        </p:txBody>
      </p:sp>
      <p:sp>
        <p:nvSpPr>
          <p:cNvPr id="8" name="TextBox 7">
            <a:extLst>
              <a:ext uri="{FF2B5EF4-FFF2-40B4-BE49-F238E27FC236}">
                <a16:creationId xmlns:a16="http://schemas.microsoft.com/office/drawing/2014/main" id="{714D596A-4328-832F-7FA3-046FB564ECB7}"/>
              </a:ext>
            </a:extLst>
          </p:cNvPr>
          <p:cNvSpPr txBox="1"/>
          <p:nvPr/>
        </p:nvSpPr>
        <p:spPr>
          <a:xfrm>
            <a:off x="461118" y="1461154"/>
            <a:ext cx="10813340" cy="2031325"/>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8" name="Picture 17">
            <a:extLst>
              <a:ext uri="{FF2B5EF4-FFF2-40B4-BE49-F238E27FC236}">
                <a16:creationId xmlns:a16="http://schemas.microsoft.com/office/drawing/2014/main" id="{39CEDCDC-B9FC-E012-1EFB-D7125CD26068}"/>
              </a:ext>
            </a:extLst>
          </p:cNvPr>
          <p:cNvPicPr>
            <a:picLocks noChangeAspect="1"/>
          </p:cNvPicPr>
          <p:nvPr/>
        </p:nvPicPr>
        <p:blipFill>
          <a:blip r:embed="rId2"/>
          <a:stretch>
            <a:fillRect/>
          </a:stretch>
        </p:blipFill>
        <p:spPr>
          <a:xfrm>
            <a:off x="5745963" y="3535670"/>
            <a:ext cx="5835455" cy="3071976"/>
          </a:xfrm>
          <a:prstGeom prst="rect">
            <a:avLst/>
          </a:prstGeom>
        </p:spPr>
      </p:pic>
      <p:pic>
        <p:nvPicPr>
          <p:cNvPr id="20" name="Picture 19">
            <a:extLst>
              <a:ext uri="{FF2B5EF4-FFF2-40B4-BE49-F238E27FC236}">
                <a16:creationId xmlns:a16="http://schemas.microsoft.com/office/drawing/2014/main" id="{7BB9AF31-DB9D-0F56-425D-7E81B822903D}"/>
              </a:ext>
            </a:extLst>
          </p:cNvPr>
          <p:cNvPicPr>
            <a:picLocks noChangeAspect="1"/>
          </p:cNvPicPr>
          <p:nvPr/>
        </p:nvPicPr>
        <p:blipFill>
          <a:blip r:embed="rId3"/>
          <a:stretch>
            <a:fillRect/>
          </a:stretch>
        </p:blipFill>
        <p:spPr>
          <a:xfrm>
            <a:off x="528102" y="3747037"/>
            <a:ext cx="4921926" cy="2649241"/>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normAutofit/>
          </a:bodyPr>
          <a:lstStyle/>
          <a:p>
            <a:r>
              <a:rPr lang="en-GB" b="1" u="sng" dirty="0">
                <a:solidFill>
                  <a:schemeClr val="bg1"/>
                </a:solidFill>
              </a:rPr>
              <a:t>MODELLING</a:t>
            </a:r>
            <a:endParaRPr lang="en-US" b="1" u="sng" dirty="0">
              <a:solidFill>
                <a:schemeClr val="bg1"/>
              </a:solidFill>
            </a:endParaRPr>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649428227"/>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1054</TotalTime>
  <Words>1078</Words>
  <Application>Microsoft Office PowerPoint</Application>
  <PresentationFormat>Widescreen</PresentationFormat>
  <Paragraphs>91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Google Sans</vt:lpstr>
      <vt:lpstr>Wingdings 3</vt:lpstr>
      <vt:lpstr>Slice</vt:lpstr>
      <vt:lpstr>Student Details</vt:lpstr>
      <vt:lpstr>Project title : 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Nikhil Karnati</cp:lastModifiedBy>
  <cp:revision>19</cp:revision>
  <dcterms:created xsi:type="dcterms:W3CDTF">2021-05-26T16:50:10Z</dcterms:created>
  <dcterms:modified xsi:type="dcterms:W3CDTF">2023-10-02T12:01:07Z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